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87" r:id="rId9"/>
    <p:sldId id="262" r:id="rId10"/>
    <p:sldId id="263" r:id="rId11"/>
    <p:sldId id="280" r:id="rId12"/>
    <p:sldId id="264" r:id="rId13"/>
    <p:sldId id="265" r:id="rId14"/>
    <p:sldId id="266" r:id="rId15"/>
    <p:sldId id="289" r:id="rId16"/>
    <p:sldId id="281" r:id="rId17"/>
    <p:sldId id="269" r:id="rId18"/>
    <p:sldId id="288" r:id="rId19"/>
    <p:sldId id="286" r:id="rId20"/>
    <p:sldId id="277" r:id="rId21"/>
    <p:sldId id="278" r:id="rId22"/>
    <p:sldId id="279" r:id="rId23"/>
  </p:sldIdLst>
  <p:sldSz cx="12344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1044" y="216"/>
      </p:cViewPr>
      <p:guideLst>
        <p:guide orient="horz" pos="2160"/>
        <p:guide pos="3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12260-202B-4471-A914-319AF071B8B8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CD819-CC67-4ED8-BA67-5E3C7A30D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9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CD819-CC67-4ED8-BA67-5E3C7A30D0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5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28600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2195512"/>
            <a:ext cx="12344400" cy="928688"/>
          </a:xfrm>
          <a:prstGeom prst="rect">
            <a:avLst/>
          </a:prstGeom>
        </p:spPr>
        <p:txBody>
          <a:bodyPr vert="horz" lIns="109715" tIns="54858" rIns="109715" bIns="54858" rtlCol="0" anchor="ctr">
            <a:noAutofit/>
          </a:bodyPr>
          <a:lstStyle>
            <a:lvl1pPr algn="ctr" defTabSz="1201704" rtl="0" eaLnBrk="1" latinLnBrk="0" hangingPunct="1">
              <a:spcBef>
                <a:spcPct val="0"/>
              </a:spcBef>
              <a:buNone/>
              <a:defRPr sz="5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b="1" dirty="0" smtClean="0">
                <a:solidFill>
                  <a:srgbClr val="002060"/>
                </a:solidFill>
                <a:latin typeface="Cambria" pitchFamily="18" charset="0"/>
              </a:rPr>
              <a:t>Elements of Cyber Security </a:t>
            </a:r>
            <a:r>
              <a:rPr lang="en-US" sz="3700" b="1" dirty="0">
                <a:solidFill>
                  <a:srgbClr val="002060"/>
                </a:solidFill>
                <a:latin typeface="Cambria" pitchFamily="18" charset="0"/>
              </a:rPr>
              <a:t>- </a:t>
            </a:r>
            <a:r>
              <a:rPr lang="en-US" sz="3700" b="1" dirty="0" smtClean="0">
                <a:solidFill>
                  <a:srgbClr val="D60093"/>
                </a:solidFill>
                <a:latin typeface="Cambria" pitchFamily="18" charset="0"/>
              </a:rPr>
              <a:t>(BCY402)</a:t>
            </a:r>
            <a:endParaRPr lang="en-US" sz="3700" b="1" dirty="0">
              <a:solidFill>
                <a:srgbClr val="D60093"/>
              </a:solidFill>
              <a:latin typeface="Cambria" pitchFamily="18" charset="0"/>
            </a:endParaRPr>
          </a:p>
          <a:p>
            <a:endParaRPr lang="en-US" b="1" dirty="0">
              <a:solidFill>
                <a:srgbClr val="D60093"/>
              </a:solidFill>
              <a:latin typeface="Cambria" pitchFamily="18" charset="0"/>
            </a:endParaRPr>
          </a:p>
        </p:txBody>
      </p:sp>
      <p:sp>
        <p:nvSpPr>
          <p:cNvPr id="8" name="Subtitle 6"/>
          <p:cNvSpPr txBox="1">
            <a:spLocks/>
          </p:cNvSpPr>
          <p:nvPr/>
        </p:nvSpPr>
        <p:spPr>
          <a:xfrm>
            <a:off x="6602732" y="3810000"/>
            <a:ext cx="5741668" cy="2133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0938" lvl="8" algn="l"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 Course Coordinator:</a:t>
            </a:r>
          </a:p>
          <a:p>
            <a:pPr marL="1150938" lvl="8" algn="l">
              <a:lnSpc>
                <a:spcPct val="10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                     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Prof. Yogesh N</a:t>
            </a:r>
          </a:p>
          <a:p>
            <a:pPr marL="1150938" lvl="8" algn="l">
              <a:lnSpc>
                <a:spcPct val="10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         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Assistant Professor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 Dept. of CSD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ATMECE, Mysuru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                     </a:t>
            </a:r>
            <a:endParaRPr lang="en-US" sz="2100" b="1" i="1" dirty="0">
              <a:solidFill>
                <a:srgbClr val="D60093"/>
              </a:solidFill>
              <a:latin typeface="+mj-lt"/>
            </a:endParaRPr>
          </a:p>
        </p:txBody>
      </p:sp>
      <p:pic>
        <p:nvPicPr>
          <p:cNvPr id="1028" name="Picture 4" descr="Free transparent cyber security Animation by Avni Bhardwaj | LottieFile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984" y="2899339"/>
            <a:ext cx="5487988" cy="329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30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10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8862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Vulnerability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171" y="1676400"/>
            <a:ext cx="9884229" cy="467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84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" y="1600200"/>
            <a:ext cx="112776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Assests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: </a:t>
            </a:r>
            <a:endParaRPr lang="en-US" sz="2000" b="1" i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An asset is any data, device or other component of an organization’s systems that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is valuable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– often because it contains sensitive data or can be used to access such information.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For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example: An employee’s desktop computer, laptop or company phone would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be considered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an asset, as would applications on those devices. Likewise, critical infrastructure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 such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as servers and support systems, are assets. An organization’s most common assets are information assets.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These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are things such as databases and physical files – i.e. the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sensitive data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that you store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862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Assets and Threat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253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8862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Assets and Threat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1971870"/>
            <a:ext cx="4953000" cy="41529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66938" y="1787204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Assests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77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" y="1600200"/>
            <a:ext cx="11277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Threat: </a:t>
            </a:r>
            <a:endParaRPr lang="en-US" sz="2000" b="1" i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 threat is any incident that could negatively affect an asset – for example, if it’s lost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 knocked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offline or accessed by an unauthorized party.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Threats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can be categorized as circumstances that compromise the confidentiality,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integrity or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availability of an asset, and can either be intentional or accidental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Intentional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threats include things such as criminal hacking or a malicious insider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stealing information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, whereas accidental threats generally involve employee error, a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technical malfunction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or an event that causes physical damage, such as a fire or natural disaster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8862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Assets and Threat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425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14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2" descr="Dev C++ Logo Icon PNG Transparent Background, Free Download #28406 -  FreeIcons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Install NS2 (Network Simulator) on Ubuntu 18.04 | Blo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8862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Assets and Threat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1366938" y="1787204"/>
            <a:ext cx="1136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Threats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0" y="2106208"/>
            <a:ext cx="7248834" cy="431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4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14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2" descr="Dev C++ Logo Icon PNG Transparent Background, Free Download #28406 -  FreeIcons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Install NS2 (Network Simulator) on Ubuntu 18.04 | Blo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048000" y="1066800"/>
            <a:ext cx="5334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Vulnerability, Assets </a:t>
            </a:r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and Threat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4680857" cy="3276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2590800"/>
            <a:ext cx="4819651" cy="233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11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15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2" descr="Dev C++ Logo Icon PNG Transparent Background, Free Download #28406 -  FreeIcons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Install NS2 (Network Simulator) on Ubuntu 18.04 | Blo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2000" y="1862078"/>
            <a:ext cx="11277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The categories of cyber-attackers enable us to better understand the attackers'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motivations and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the actions they take. As shown in Figure, operational cyber security risks arise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from three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types of actions: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429000" y="1066800"/>
            <a:ext cx="4953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Motive of Attackers</a:t>
            </a:r>
            <a:endParaRPr lang="en-US" sz="2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775" y="3139619"/>
            <a:ext cx="6372225" cy="331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49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16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1862078"/>
            <a:ext cx="11277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Operational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cyber security risks arise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from three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types of actions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: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914400" indent="-457200" algn="just">
              <a:buFont typeface="+mj-lt"/>
              <a:buAutoNum type="arabicPeriod"/>
            </a:pP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inadvertent actions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(generally by insiders) that are taken without malicious or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harmful intent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;</a:t>
            </a:r>
          </a:p>
          <a:p>
            <a:pPr marL="914400" indent="-457200" algn="just">
              <a:buFont typeface="+mj-lt"/>
              <a:buAutoNum type="arabicPeriod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914400" indent="-457200" algn="just">
              <a:buFont typeface="+mj-lt"/>
              <a:buAutoNum type="arabicPeriod"/>
            </a:pP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deliberate 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actions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(by insiders or outsiders) that are taken intentionally and are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meant to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do harm; and</a:t>
            </a:r>
          </a:p>
          <a:p>
            <a:pPr marL="914400" indent="-457200" algn="just">
              <a:buFont typeface="+mj-lt"/>
              <a:buAutoNum type="arabicPeriod"/>
            </a:pP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914400" indent="-457200" algn="just">
              <a:buFont typeface="+mj-lt"/>
              <a:buAutoNum type="arabicPeriod"/>
            </a:pP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inaction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(generally by insiders), such as a failure to act in a given situation,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either because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of a lack of appropriate skills, knowledge, guidance, or availability of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correct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person to take action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of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primary concern here are deliberate actions, of which there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are three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categories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of motivation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429000" y="1066800"/>
            <a:ext cx="4953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Motive of Attackers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791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17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1862078"/>
            <a:ext cx="11277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457200" algn="just">
              <a:buFont typeface="+mj-lt"/>
              <a:buAutoNum type="arabicPeriod"/>
            </a:pP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Political 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motivations: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examples include destroying, disrupting, or taking control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of targets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; espionage; and making political statements, protests, or retaliatory actions.</a:t>
            </a:r>
          </a:p>
          <a:p>
            <a:pPr marL="914400" indent="-457200" algn="just">
              <a:buFont typeface="+mj-lt"/>
              <a:buAutoNum type="arabicPeriod"/>
            </a:pP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914400" indent="-457200" algn="just">
              <a:buFont typeface="+mj-lt"/>
              <a:buAutoNum type="arabicPeriod"/>
            </a:pP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Economic 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motivations: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examples include theft of intellectual property or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other economically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valuable assets (e.g., funds, credit card information); fraud;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industrial espionage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and sabotage; and blackmail.</a:t>
            </a:r>
          </a:p>
          <a:p>
            <a:pPr marL="914400" indent="-457200" algn="just">
              <a:buFont typeface="+mj-lt"/>
              <a:buAutoNum type="arabicPeriod"/>
            </a:pPr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914400" indent="-457200" algn="just">
              <a:buFont typeface="+mj-lt"/>
              <a:buAutoNum type="arabicPeriod"/>
            </a:pP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Socio-cultural </a:t>
            </a: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motivations: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examples include attacks with philosophical,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theological, political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, and even humanitarian goals. Socio-cultural motivations also include fun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 curiosity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, and a desire for publicity or ego gratification.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429000" y="1066800"/>
            <a:ext cx="4953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Motive of Attackers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326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17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Summary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905000"/>
            <a:ext cx="11049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 today’s session,  you all have gone through  the following  topics</a:t>
            </a: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Introduction to Cyber Security</a:t>
            </a:r>
          </a:p>
          <a:p>
            <a:pPr marL="17700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Vulnerability, Assets and Threat</a:t>
            </a:r>
          </a:p>
          <a:p>
            <a:pPr marL="17700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Motive of attackers</a:t>
            </a:r>
          </a:p>
        </p:txBody>
      </p:sp>
    </p:spTree>
    <p:extLst>
      <p:ext uri="{BB962C8B-B14F-4D97-AF65-F5344CB8AC3E}">
        <p14:creationId xmlns:p14="http://schemas.microsoft.com/office/powerpoint/2010/main" val="198918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Module 1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2057400"/>
            <a:ext cx="1127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Introduction to Cyber 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Security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pPr algn="just"/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Basic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Cyber Security Concepts, layers of security, Vulnerability, Assets and Threat, motive of attackers, active attacks, passive attacks, Software attacks, hardware attacks, Cyber Threats-Cyber Warfare, Cyber terrorism, Cyber Espionage, etc., Comprehensive Cyber Security Policy.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just"/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76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18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Discussion  and  Interaction</a:t>
            </a:r>
            <a:endParaRPr lang="en-US" sz="2400" dirty="0"/>
          </a:p>
        </p:txBody>
      </p:sp>
      <p:pic>
        <p:nvPicPr>
          <p:cNvPr id="2050" name="Picture 2" descr="Pin on Quick Save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1981200"/>
            <a:ext cx="4382729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20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19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Topics  for  Next  Session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762000" y="1905000"/>
            <a:ext cx="11049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Types of attacks</a:t>
            </a: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Active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Passive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attacks</a:t>
            </a:r>
          </a:p>
        </p:txBody>
      </p:sp>
    </p:spTree>
    <p:extLst>
      <p:ext uri="{BB962C8B-B14F-4D97-AF65-F5344CB8AC3E}">
        <p14:creationId xmlns:p14="http://schemas.microsoft.com/office/powerpoint/2010/main" val="189913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20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4" descr="Motivational Quotes for Student Excellence: 50 Powerful [FREE] Inspiration  Templa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2290761"/>
            <a:ext cx="4152472" cy="2771775"/>
          </a:xfrm>
          <a:prstGeom prst="rect">
            <a:avLst/>
          </a:prstGeom>
        </p:spPr>
      </p:pic>
      <p:pic>
        <p:nvPicPr>
          <p:cNvPr id="1026" name="Picture 2" descr="Cyber Awareness – Jodhpur Nagrik Sahakari Bank Ltd.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95385"/>
            <a:ext cx="5953125" cy="49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17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Session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2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447800" y="1981200"/>
            <a:ext cx="8610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Introduction to Cyber Security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Vulnerability, Assets and Threat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Motive of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attackers</a:t>
            </a:r>
          </a:p>
        </p:txBody>
      </p:sp>
    </p:spTree>
    <p:extLst>
      <p:ext uri="{BB962C8B-B14F-4D97-AF65-F5344CB8AC3E}">
        <p14:creationId xmlns:p14="http://schemas.microsoft.com/office/powerpoint/2010/main" val="13245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4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862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Vulnerability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96296"/>
            <a:ext cx="112776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Vulnerabilities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are the gaps or weaknesses in a system that make threats possible and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tempt threat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actors to exploit them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Types of vulnerabilities in network security:</a:t>
            </a:r>
          </a:p>
          <a:p>
            <a:pPr marL="1089025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SQL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injections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1089025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Server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misconfigurations</a:t>
            </a:r>
          </a:p>
          <a:p>
            <a:pPr marL="1089025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Cross-site </a:t>
            </a: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scripting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1089025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Insecure Direct Object Reference</a:t>
            </a:r>
          </a:p>
          <a:p>
            <a:pPr marL="1089025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Transmitting sensitive data in a non- encrypted plain text format.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87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5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8862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Vulnerability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1796296"/>
            <a:ext cx="6934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Cross-Site Scripting (XSS</a:t>
            </a:r>
            <a:r>
              <a:rPr lang="en-US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):</a:t>
            </a: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5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Cross-site scripting (XSS) targets an application’s users by injecting code, normally a client-side script such as JavaScript, into a web application’s output. </a:t>
            </a:r>
            <a:endParaRPr lang="en-US" sz="195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195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5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The </a:t>
            </a:r>
            <a:r>
              <a:rPr lang="en-US" sz="195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concept of XSS is to manipulate client-side scripts of a web application to operate in the manner desired by the hacker. </a:t>
            </a:r>
            <a:endParaRPr lang="en-US" sz="195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195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5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XSS </a:t>
            </a:r>
            <a:r>
              <a:rPr lang="en-US" sz="195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allows attackers to execute scripts in the browser of a victim, which can hijack user sessions, redirect the user to malicious sites or deface websites.</a:t>
            </a:r>
            <a:endParaRPr lang="en-US" sz="195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7800" y="2375029"/>
            <a:ext cx="4546600" cy="293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97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6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62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Vulnerability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762000" y="1796296"/>
            <a:ext cx="66294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SQL Injections: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SQL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injection is a web application security vulnerability in which a cyber attacker attempts to make use of application codes to access or corrupt database content.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If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the attacker is successful, this allows the attacker to create, update, modify or delete data stored in the back-end database.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SQL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injection is one of the predominant types of web application security vulnerabilities.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8100" y="2240256"/>
            <a:ext cx="4495800" cy="351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12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7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8862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Vulnerability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1796296"/>
            <a:ext cx="640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Insecure Direct Object Reference: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Insecure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direct object reference is a web application that exposes a reference to an internal implementation object.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Internal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implementation objects include database records, files, database keys and directories.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When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an application exposes a reference to one of these objects in a URL, attackers can manipulate it to gain access to a user's personal data.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300" y="2125251"/>
            <a:ext cx="4343400" cy="417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56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8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8862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Vulnerability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762000" y="1796296"/>
            <a:ext cx="5867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Broken Authentication: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Broken authentication encompasses different security issues and it has to do with maintaining user identity. </a:t>
            </a:r>
            <a:endParaRPr lang="en-US" sz="20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If </a:t>
            </a:r>
            <a:r>
              <a:rPr lang="en-US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authentication credentials and session identifiers are not protected, a hacker can hijack an active session and assume the identity of a user.</a:t>
            </a:r>
            <a:endParaRPr lang="en-US" sz="20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2022258"/>
            <a:ext cx="5334000" cy="34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37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9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886200" y="1066800"/>
            <a:ext cx="3810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Vulnerability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762000" y="1796296"/>
            <a:ext cx="6477000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Security Misconfiguration:</a:t>
            </a:r>
            <a:endParaRPr lang="en-US" sz="2000" b="1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endParaRPr lang="en-US" sz="2000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Security misconfiguration includes different types of security vulnerabilities all centered on a lack of attention or a lack of maintenance of the web application configuration. </a:t>
            </a:r>
            <a:endParaRPr lang="en-US" sz="19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19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 </a:t>
            </a:r>
            <a:r>
              <a:rPr lang="en-US" sz="19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secure configuration must be defined and deployed for the frameworks, application, web server, application server, platform and database server. </a:t>
            </a:r>
            <a:endParaRPr lang="en-US" sz="1900" i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19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Security </a:t>
            </a:r>
            <a:r>
              <a:rPr lang="en-US" sz="19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misconfiguration offers attackers access to sensitive or confidential data, and this may lead to a complete system compromise.</a:t>
            </a:r>
            <a:endParaRPr lang="en-US" sz="19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5" y="2283871"/>
            <a:ext cx="481965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0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1821</TotalTime>
  <Words>1280</Words>
  <Application>Microsoft Office PowerPoint</Application>
  <PresentationFormat>Custom</PresentationFormat>
  <Paragraphs>175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Bookman Old Style</vt:lpstr>
      <vt:lpstr>Calibri</vt:lpstr>
      <vt:lpstr>Cambria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YOGESH</cp:lastModifiedBy>
  <cp:revision>129</cp:revision>
  <dcterms:created xsi:type="dcterms:W3CDTF">2006-08-16T00:00:00Z</dcterms:created>
  <dcterms:modified xsi:type="dcterms:W3CDTF">2025-02-16T18:01:25Z</dcterms:modified>
</cp:coreProperties>
</file>